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28"/>
  </p:notesMasterIdLst>
  <p:handoutMasterIdLst>
    <p:handoutMasterId r:id="rId29"/>
  </p:handoutMasterIdLst>
  <p:sldIdLst>
    <p:sldId id="278" r:id="rId5"/>
    <p:sldId id="296" r:id="rId6"/>
    <p:sldId id="302" r:id="rId7"/>
    <p:sldId id="282" r:id="rId8"/>
    <p:sldId id="271" r:id="rId9"/>
    <p:sldId id="295" r:id="rId10"/>
    <p:sldId id="299" r:id="rId11"/>
    <p:sldId id="300" r:id="rId12"/>
    <p:sldId id="303" r:id="rId13"/>
    <p:sldId id="304" r:id="rId14"/>
    <p:sldId id="293" r:id="rId15"/>
    <p:sldId id="298" r:id="rId16"/>
    <p:sldId id="307" r:id="rId17"/>
    <p:sldId id="284" r:id="rId18"/>
    <p:sldId id="308" r:id="rId19"/>
    <p:sldId id="305" r:id="rId20"/>
    <p:sldId id="313" r:id="rId21"/>
    <p:sldId id="314" r:id="rId22"/>
    <p:sldId id="309" r:id="rId23"/>
    <p:sldId id="311" r:id="rId24"/>
    <p:sldId id="315" r:id="rId25"/>
    <p:sldId id="316" r:id="rId26"/>
    <p:sldId id="31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 autoAdjust="0"/>
    <p:restoredTop sz="94589" autoAdjust="0"/>
  </p:normalViewPr>
  <p:slideViewPr>
    <p:cSldViewPr snapToGrid="0">
      <p:cViewPr varScale="1">
        <p:scale>
          <a:sx n="120" d="100"/>
          <a:sy n="120" d="100"/>
        </p:scale>
        <p:origin x="624" y="1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7/23/25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7/23/25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121D9-1812-3D51-257A-ABC92EF0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69BCC1-D671-829D-23FE-60F5FBF55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0960E-6469-B296-AA50-B7D2A799AE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8FFC75-F3E6-D8C2-1A60-A18E5B5EC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0BA3B-A9B8-D9E3-B5CE-4A89514B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A42EEF-FFE4-79A2-1379-6424F5EA0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96B9D3-2891-A55F-7F2D-BC16A3923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A87D19-D249-8FE9-7DE6-7378CDB73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785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C976-A3D5-E976-EBE1-39C563915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2D669-D7AF-AE0E-7B21-9F004F1332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AED4C-DE53-1610-2EA1-FB90137FD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B7B749-2249-F5DD-21E8-9F10EB31A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74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F4898-27B2-7ACB-6C21-532F66ADC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3D4F9C-724B-95A0-3E49-A63A8BD95C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1BF96D-3221-46F3-8524-FF035CA25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F610C-75EA-7EF4-9A8D-958790CCFF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750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89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878CB-C2B9-5AF7-0FF0-91AE69994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AED291-DA6E-B1A7-5680-B085BC3946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6262F7-BCAF-5471-5F33-1DD1C8F2F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B7C86-D6DB-CF8C-14A8-1805E8D41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414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75EF0-C4EB-E254-A6C5-B0A2F49E3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06572-1B19-B430-69CB-ED91CF314C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493CE-B15D-184B-F5B4-9AD969DD4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361E3-AD1B-252E-8B8C-CC2E63E10C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5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BC295-74CF-3F2F-8B93-D9352874F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890F71-2E5F-B12C-5DF1-8D19A9F885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1131B0-4EE1-709B-69EE-1739CE9D2B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61EEE-DEBA-106C-0BC4-4CA7BCDDF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39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85A6D-669A-CA90-2448-466220871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EA6B7-3F0F-A0E0-8EDB-38516BA444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E402E-8AA5-51D9-7532-72170457F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862C8B-7AF1-284B-8A6A-9ADD4A930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527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C7706-FA52-6556-470E-02F0652DF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5F17F0-0E54-F7FF-EC89-41F6F79643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EAA6F7-247F-82C1-9EF2-B9786F6DDE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4BAF2-273D-C20F-A5D3-65D1A65DA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716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411C1-5202-FD5A-91E2-E08773F2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10A30-649C-D5A7-E8C5-F596B5E7BC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638AE1-6AE9-8D94-4709-7941A742EB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DA08B-8533-09BA-C598-01B4A6CFB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234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B3ACA-4393-99E1-E883-E16560416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0811C0-5FF5-4C71-9A15-DA1799482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C2416-329E-47CA-47A2-2F7F68DF1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A430-348B-D423-9D16-F6025EC6D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1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A40FF-0248-5399-5892-72C0387C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A53392-E984-59F4-6494-ACEBB0858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7A2BA1-752D-B68A-CCAC-81EB118C23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8CAE7-B284-A1B3-CA91-3D0BEE289D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70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C90F9-0165-BBF9-F92A-B80AD7969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C1E4EA-1DE7-0573-3852-A6B0841E63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E2532-37B4-4A9B-60DD-77094E8388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FEBB2-FF99-2BB9-DB4C-2D142A61C7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4605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ACDC-3F29-E597-DB2A-4E98CE4DF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C3690-7AC3-B8BF-B672-CC1D1805B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6859BE-41B0-1D23-421B-990D074B7B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63C7CA-4009-0636-92A8-581DFC3D8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286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E0479-D256-8081-2DBB-CBBB41B4A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05809E-7458-388D-9E4A-D7693CA08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AE4F9C-2940-5F97-3703-5C9B19173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3EB4D-A02E-5FF0-319C-5B8489BDD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491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B3E2C-2FD6-CAC7-1FB6-81BC99AC3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45CAA8-E8B4-2BC3-2C3A-B36EBBA6F5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2BBC79-7F82-255C-2645-1FF9FA807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8AB5B-B70B-C9BF-2AAD-0322D474F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12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BB97-EA13-BD45-FA98-7800D30DB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38829-E599-DF6C-D6A8-493D76A22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C9CDC8-FF58-DD0B-0164-C03AFCD395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B457A-2FAD-37A2-BB10-7237A12F9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41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FE201-EE8A-2244-FBBA-B62A73CA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F4B020-7D79-FE33-69C7-9E58D8F962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A715B5-B656-7419-FD97-17D26C786C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3828B-C489-6898-21CB-2BAF9BC1E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39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C6EBC-D8EE-5571-A2DA-00C3172DF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512783-996A-4B13-7046-4F4C63434D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767E9-4D21-5A35-3501-BC1F97B718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25471-3478-0559-FF94-BD8565203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18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5418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60558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986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520569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338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384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404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7281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11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218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331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3780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163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2786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73468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793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6943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55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1" r:id="rId15"/>
    <p:sldLayoutId id="2147483722" r:id="rId16"/>
    <p:sldLayoutId id="2147483723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pirastem2025-data-analisis/blob/main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nspirastem2025-data-analisis/blob/main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pPr algn="ctr"/>
            <a:r>
              <a:rPr lang="en-US" sz="4400" dirty="0" err="1">
                <a:latin typeface="Cambria" panose="02040503050406030204" pitchFamily="18" charset="0"/>
                <a:ea typeface="Cambria" panose="02040503050406030204" pitchFamily="18" charset="0"/>
              </a:rPr>
              <a:t>InspiraSTEM</a:t>
            </a:r>
            <a: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  <a:t> 2025</a:t>
            </a:r>
            <a:b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s-ES" sz="4400" dirty="0">
                <a:latin typeface="Cambria" panose="02040503050406030204" pitchFamily="18" charset="0"/>
                <a:ea typeface="Cambria" panose="02040503050406030204" pitchFamily="18" charset="0"/>
              </a:rPr>
              <a:t>Día 1: Introducción a la Analítica de Datos</a:t>
            </a:r>
            <a:br>
              <a:rPr lang="es-ES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s-ES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23/07/2025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F9E5C-AD15-C3F5-7C2F-8104D12DA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467390-9AC9-F257-B262-892BE076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3F5C9E-8AB1-6F91-ADA2-442257F9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36" y="624993"/>
            <a:ext cx="11301128" cy="5608014"/>
          </a:xfrm>
          <a:prstGeom prst="rect">
            <a:avLst/>
          </a:prstGeom>
        </p:spPr>
      </p:pic>
      <p:pic>
        <p:nvPicPr>
          <p:cNvPr id="14" name="Picture 13" descr="A bright light in the dark&#10;&#10;AI-generated content may be incorrect.">
            <a:extLst>
              <a:ext uri="{FF2B5EF4-FFF2-40B4-BE49-F238E27FC236}">
                <a16:creationId xmlns:a16="http://schemas.microsoft.com/office/drawing/2014/main" id="{760B66D8-8F73-692A-6205-4EDCD59A0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104" y="917259"/>
            <a:ext cx="5389792" cy="53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7DD74-AD54-4498-A19F-77277FB1C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97C53D-DEA2-E63E-C719-6B042E0EE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s-ES" dirty="0">
                <a:latin typeface="Cambria" panose="02040503050406030204" pitchFamily="18" charset="0"/>
                <a:ea typeface="Cambria" panose="02040503050406030204" pitchFamily="18" charset="0"/>
              </a:rPr>
              <a:t>Introducir herramientas y conceptos básicos analíticos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44FA9251-9337-E550-7E4D-F8CE07C46D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769823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E89F9-D0F5-E4F0-8CE5-7B264BF36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788359-33E6-4750-DCA0-6B662FA57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4" y="642192"/>
            <a:ext cx="4985657" cy="988274"/>
          </a:xfrm>
        </p:spPr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Github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AE0B0-B780-3E31-9F8B-619A6E8D1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2097175"/>
            <a:ext cx="10694081" cy="706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https://</a:t>
            </a:r>
            <a:r>
              <a:rPr lang="en-US" sz="2400" dirty="0" err="1">
                <a:latin typeface="Cambria" panose="02040503050406030204" pitchFamily="18" charset="0"/>
              </a:rPr>
              <a:t>github.com</a:t>
            </a:r>
            <a:r>
              <a:rPr lang="en-US" sz="2400" dirty="0">
                <a:latin typeface="Cambria" panose="02040503050406030204" pitchFamily="18" charset="0"/>
              </a:rPr>
              <a:t>/michaelsanchez2025/inspirastem2025-data-analisis/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6C7A7D8B-6A42-00D6-A4F2-034651377752}"/>
              </a:ext>
            </a:extLst>
          </p:cNvPr>
          <p:cNvSpPr txBox="1">
            <a:spLocks/>
          </p:cNvSpPr>
          <p:nvPr/>
        </p:nvSpPr>
        <p:spPr>
          <a:xfrm>
            <a:off x="1796144" y="3327260"/>
            <a:ext cx="9844992" cy="70662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</a:rPr>
              <a:t>Google </a:t>
            </a:r>
            <a:r>
              <a:rPr lang="en-US" dirty="0" err="1">
                <a:latin typeface="Cambria" panose="02040503050406030204" pitchFamily="18" charset="0"/>
              </a:rPr>
              <a:t>Colab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GitHub - Desktop App for Mac, Windows (PC) - WebCatalog">
            <a:extLst>
              <a:ext uri="{FF2B5EF4-FFF2-40B4-BE49-F238E27FC236}">
                <a16:creationId xmlns:a16="http://schemas.microsoft.com/office/drawing/2014/main" id="{016DEEE6-D061-59E2-4418-8B5AD0FD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" y="480676"/>
            <a:ext cx="1057151" cy="105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lcome To Colab - Colab">
            <a:extLst>
              <a:ext uri="{FF2B5EF4-FFF2-40B4-BE49-F238E27FC236}">
                <a16:creationId xmlns:a16="http://schemas.microsoft.com/office/drawing/2014/main" id="{193F4AC1-0896-3C13-2704-4A555A58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6" y="2976732"/>
            <a:ext cx="1287669" cy="128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476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8A308-0050-7CD0-6C32-BF113E145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D732A9-ED1B-8D20-0072-AB641815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44" y="642192"/>
            <a:ext cx="4985657" cy="988274"/>
          </a:xfrm>
        </p:spPr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Github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21899D-9739-1440-72CC-45F3B1E7D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1" y="2097175"/>
            <a:ext cx="10378396" cy="706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https://</a:t>
            </a:r>
            <a:r>
              <a:rPr lang="en-US" sz="2400" dirty="0" err="1">
                <a:latin typeface="Cambria" panose="02040503050406030204" pitchFamily="18" charset="0"/>
              </a:rPr>
              <a:t>github.com</a:t>
            </a:r>
            <a:r>
              <a:rPr lang="en-US" sz="2400" dirty="0">
                <a:latin typeface="Cambria" panose="02040503050406030204" pitchFamily="18" charset="0"/>
              </a:rPr>
              <a:t>/</a:t>
            </a:r>
            <a:r>
              <a:rPr lang="en-US" sz="2400" dirty="0">
                <a:solidFill>
                  <a:srgbClr val="00D200"/>
                </a:solidFill>
                <a:latin typeface="Cambria" panose="02040503050406030204" pitchFamily="18" charset="0"/>
              </a:rPr>
              <a:t>michaelsanchez2025/inspirastem2025-data-analisis/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C1EE97-DF1F-FC1F-B611-6124588E348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2685" y="4515797"/>
            <a:ext cx="11401654" cy="9379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</a:rPr>
              <a:t>https://</a:t>
            </a:r>
            <a:r>
              <a:rPr lang="en-US" sz="2400" dirty="0" err="1">
                <a:latin typeface="Cambria" panose="02040503050406030204" pitchFamily="18" charset="0"/>
              </a:rPr>
              <a:t>colab.research.google.com</a:t>
            </a:r>
            <a:r>
              <a:rPr lang="en-US" sz="2400" dirty="0">
                <a:latin typeface="Cambria" panose="02040503050406030204" pitchFamily="18" charset="0"/>
              </a:rPr>
              <a:t>/</a:t>
            </a:r>
            <a:r>
              <a:rPr lang="en-US" sz="2400" dirty="0" err="1">
                <a:latin typeface="Cambria" panose="02040503050406030204" pitchFamily="18" charset="0"/>
              </a:rPr>
              <a:t>github</a:t>
            </a:r>
            <a:r>
              <a:rPr lang="en-US" sz="2400" dirty="0">
                <a:latin typeface="Cambria" panose="02040503050406030204" pitchFamily="18" charset="0"/>
              </a:rPr>
              <a:t>/</a:t>
            </a:r>
            <a:r>
              <a:rPr lang="en-US" sz="2400" dirty="0">
                <a:solidFill>
                  <a:srgbClr val="00D200"/>
                </a:solidFill>
                <a:latin typeface="Cambria" panose="02040503050406030204" pitchFamily="18" charset="0"/>
              </a:rPr>
              <a:t>michaelsanchez2025/inspirastem2025-data-analisis/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99ECBE03-1709-E649-8F0C-053BF9D99B93}"/>
              </a:ext>
            </a:extLst>
          </p:cNvPr>
          <p:cNvSpPr txBox="1">
            <a:spLocks/>
          </p:cNvSpPr>
          <p:nvPr/>
        </p:nvSpPr>
        <p:spPr>
          <a:xfrm>
            <a:off x="1796144" y="3327260"/>
            <a:ext cx="9844992" cy="70662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ambria" panose="02040503050406030204" pitchFamily="18" charset="0"/>
              </a:rPr>
              <a:t>Google </a:t>
            </a:r>
            <a:r>
              <a:rPr lang="en-US" dirty="0" err="1">
                <a:latin typeface="Cambria" panose="02040503050406030204" pitchFamily="18" charset="0"/>
              </a:rPr>
              <a:t>Colab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3074" name="Picture 2" descr="GitHub - Desktop App for Mac, Windows (PC) - WebCatalog">
            <a:extLst>
              <a:ext uri="{FF2B5EF4-FFF2-40B4-BE49-F238E27FC236}">
                <a16:creationId xmlns:a16="http://schemas.microsoft.com/office/drawing/2014/main" id="{A04D4309-51C0-EE40-52DD-71206BD51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85" y="480676"/>
            <a:ext cx="1057151" cy="105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elcome To Colab - Colab">
            <a:extLst>
              <a:ext uri="{FF2B5EF4-FFF2-40B4-BE49-F238E27FC236}">
                <a16:creationId xmlns:a16="http://schemas.microsoft.com/office/drawing/2014/main" id="{AC8D45B3-C0B3-0D08-9A30-5CF647A2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56" y="2976732"/>
            <a:ext cx="1287669" cy="128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64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2343A-9CB0-F2AD-EF62-5DEE3E97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Estructura</a:t>
            </a:r>
            <a:r>
              <a:rPr lang="en-US" dirty="0">
                <a:latin typeface="Cambria" panose="02040503050406030204" pitchFamily="18" charset="0"/>
              </a:rPr>
              <a:t> del Directorio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744DD-5BC8-42C8-4313-13CE95ED5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84484"/>
            <a:ext cx="10817342" cy="50818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https://github.com/inspirastem2025-data-analisis/blob/main/</a:t>
            </a:r>
            <a:endParaRPr lang="en-US" sz="2400" dirty="0">
              <a:latin typeface="Cambria" panose="02040503050406030204" pitchFamily="18" charset="0"/>
            </a:endParaRP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Dia1/1-python_recap.ipynb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Dia1/1-intro_numpy.ipynb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Dia2/2-intro_pandas.ipynb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Dia2/2-visualizacion.ipynb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Dia3/3-EDA_y_estadisticas.ipynb</a:t>
            </a:r>
          </a:p>
        </p:txBody>
      </p:sp>
    </p:spTree>
    <p:extLst>
      <p:ext uri="{BB962C8B-B14F-4D97-AF65-F5344CB8AC3E}">
        <p14:creationId xmlns:p14="http://schemas.microsoft.com/office/powerpoint/2010/main" val="652841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B26C-606A-BF61-564F-DB1622414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E78FB-5BBF-7F59-98FB-A3C6858F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mbria" panose="02040503050406030204" pitchFamily="18" charset="0"/>
              </a:rPr>
              <a:t>Estructura</a:t>
            </a:r>
            <a:r>
              <a:rPr lang="en-US" dirty="0">
                <a:latin typeface="Cambria" panose="02040503050406030204" pitchFamily="18" charset="0"/>
              </a:rPr>
              <a:t> del Directorio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8F7A2-7F56-392C-F145-40095F8C1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1484484"/>
            <a:ext cx="10817342" cy="50818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mbria" panose="020405030504060302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https://github.com/inspirastem2025-data-analisis/blob/main/</a:t>
            </a:r>
            <a:endParaRPr lang="en-US" sz="2400" dirty="0">
              <a:latin typeface="Cambria" panose="02040503050406030204" pitchFamily="18" charset="0"/>
            </a:endParaRPr>
          </a:p>
          <a:p>
            <a:pPr lvl="1"/>
            <a:r>
              <a:rPr lang="en-US" sz="2400" dirty="0">
                <a:solidFill>
                  <a:srgbClr val="00D200"/>
                </a:solidFill>
                <a:latin typeface="Cambria" panose="02040503050406030204" pitchFamily="18" charset="0"/>
              </a:rPr>
              <a:t>Dia1/1-python_recap.ipynb</a:t>
            </a:r>
          </a:p>
          <a:p>
            <a:pPr lvl="1"/>
            <a:r>
              <a:rPr lang="en-US" sz="2400" dirty="0">
                <a:solidFill>
                  <a:srgbClr val="00D200"/>
                </a:solidFill>
                <a:latin typeface="Cambria" panose="02040503050406030204" pitchFamily="18" charset="0"/>
              </a:rPr>
              <a:t>Dia1/1-intro_numpy.ipynb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Dia2/2-intro_pandas.ipynb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Dia2/2-visualizacion.ipynb</a:t>
            </a:r>
          </a:p>
          <a:p>
            <a:pPr lvl="1"/>
            <a:r>
              <a:rPr lang="en-US" sz="2400" dirty="0">
                <a:latin typeface="Cambria" panose="02040503050406030204" pitchFamily="18" charset="0"/>
              </a:rPr>
              <a:t>Dia3/3-EDA_y_estadisticas.ipynb</a:t>
            </a:r>
          </a:p>
        </p:txBody>
      </p:sp>
    </p:spTree>
    <p:extLst>
      <p:ext uri="{BB962C8B-B14F-4D97-AF65-F5344CB8AC3E}">
        <p14:creationId xmlns:p14="http://schemas.microsoft.com/office/powerpoint/2010/main" val="334831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5BF34B-E961-FF96-3C2C-BB5451B3C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2CC60F-9545-0450-9E36-F268B253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1-python_recap.ipynb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1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EDD4B7-429F-424B-0AA0-CB98444E5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50" y="1840635"/>
            <a:ext cx="2705100" cy="1117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9680BD-1F74-35BB-20AF-CEC34BDAF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3643399"/>
            <a:ext cx="4279900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3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F8679-F356-A828-A20C-C71989179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7CE92F-A5EF-DC09-815A-D4BD800E2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1-python_recap.ipynb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2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EB8875-CB91-30C8-0815-2A283B1B0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03" y="2045985"/>
            <a:ext cx="7669194" cy="40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45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DF2D6-647F-1309-F7C6-719168419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589E0D-8C38-946D-4BDB-FC2743CF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1-python_recap.ipynb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3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64DA0-FE5A-02E9-C28C-CF42F26F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86" y="2717801"/>
            <a:ext cx="6919227" cy="229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42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990F0-0E8F-ED92-22BA-6FA00E95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307B97-2863-6C25-BD47-401708773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1-intro_numpy.ipynb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1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68596-55F7-5373-C538-26C83065FC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71"/>
          <a:stretch/>
        </p:blipFill>
        <p:spPr>
          <a:xfrm>
            <a:off x="1153886" y="1754196"/>
            <a:ext cx="6281964" cy="2349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836B20-DA18-D9C8-C942-7DA31A97B0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776"/>
          <a:stretch/>
        </p:blipFill>
        <p:spPr>
          <a:xfrm>
            <a:off x="3559629" y="4195807"/>
            <a:ext cx="7132864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2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083C2-B1EC-20FC-79F3-84CBBC67A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C2C4437A-E3D5-CDFF-63C1-80865F721C9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DA21642-80EA-3685-EFA9-D85306D2E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73" y="499226"/>
            <a:ext cx="4387273" cy="98782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¿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Quién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soy?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03CC027-6FA1-764F-C617-F2DEFCF49F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473" y="1959750"/>
            <a:ext cx="6265308" cy="98782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Michael Sánchez, M.Sc.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Física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especialidad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Astronomía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 descr="A person standing on a balcony with a view of the valley and clouds&#10;&#10;AI-generated content may be incorrect.">
            <a:extLst>
              <a:ext uri="{FF2B5EF4-FFF2-40B4-BE49-F238E27FC236}">
                <a16:creationId xmlns:a16="http://schemas.microsoft.com/office/drawing/2014/main" id="{704870F3-7A26-6961-1260-588781E24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29953" r="15236" b="17629"/>
          <a:stretch>
            <a:fillRect/>
          </a:stretch>
        </p:blipFill>
        <p:spPr>
          <a:xfrm>
            <a:off x="8117576" y="1959750"/>
            <a:ext cx="3251200" cy="3594793"/>
          </a:xfrm>
          <a:prstGeom prst="ellipse">
            <a:avLst/>
          </a:prstGeom>
        </p:spPr>
      </p:pic>
      <p:sp>
        <p:nvSpPr>
          <p:cNvPr id="12" name="Subtitle 7">
            <a:extLst>
              <a:ext uri="{FF2B5EF4-FFF2-40B4-BE49-F238E27FC236}">
                <a16:creationId xmlns:a16="http://schemas.microsoft.com/office/drawing/2014/main" id="{7160BB8F-9EC4-E595-9D80-D99251BF5652}"/>
              </a:ext>
            </a:extLst>
          </p:cNvPr>
          <p:cNvSpPr txBox="1">
            <a:spLocks/>
          </p:cNvSpPr>
          <p:nvPr/>
        </p:nvSpPr>
        <p:spPr>
          <a:xfrm>
            <a:off x="526472" y="3042078"/>
            <a:ext cx="4811486" cy="32078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Investigue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Poblaciones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protoestrellas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NGC1569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Discos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protoplanetarios</a:t>
            </a:r>
            <a:endParaRPr lang="en-U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Picture 15" descr="A colorful nebula in space&#10;&#10;AI-generated content may be incorrect.">
            <a:extLst>
              <a:ext uri="{FF2B5EF4-FFF2-40B4-BE49-F238E27FC236}">
                <a16:creationId xmlns:a16="http://schemas.microsoft.com/office/drawing/2014/main" id="{992F69BB-590C-B9BE-3B8A-B071DA964A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181" y="1985199"/>
            <a:ext cx="5400220" cy="3543894"/>
          </a:xfrm>
          <a:prstGeom prst="rect">
            <a:avLst/>
          </a:prstGeom>
        </p:spPr>
      </p:pic>
      <p:pic>
        <p:nvPicPr>
          <p:cNvPr id="14" name="Picture 13" descr="A red and black galaxy&#10;&#10;AI-generated content may be incorrect.">
            <a:extLst>
              <a:ext uri="{FF2B5EF4-FFF2-40B4-BE49-F238E27FC236}">
                <a16:creationId xmlns:a16="http://schemas.microsoft.com/office/drawing/2014/main" id="{63A49ADE-12F4-5022-13E9-E6568BA50B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781" y="2142615"/>
            <a:ext cx="5387620" cy="3229062"/>
          </a:xfrm>
          <a:prstGeom prst="rect">
            <a:avLst/>
          </a:prstGeom>
        </p:spPr>
      </p:pic>
      <p:pic>
        <p:nvPicPr>
          <p:cNvPr id="18" name="Picture 17" descr="A collage of different light spots&#10;&#10;AI-generated content may be incorrect.">
            <a:extLst>
              <a:ext uri="{FF2B5EF4-FFF2-40B4-BE49-F238E27FC236}">
                <a16:creationId xmlns:a16="http://schemas.microsoft.com/office/drawing/2014/main" id="{A8E87106-5D97-7007-0807-E935F2CD5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42" y="183503"/>
            <a:ext cx="5235697" cy="6490994"/>
          </a:xfrm>
          <a:prstGeom prst="rect">
            <a:avLst/>
          </a:prstGeom>
        </p:spPr>
      </p:pic>
      <p:sp>
        <p:nvSpPr>
          <p:cNvPr id="20" name="Subtitle 7">
            <a:extLst>
              <a:ext uri="{FF2B5EF4-FFF2-40B4-BE49-F238E27FC236}">
                <a16:creationId xmlns:a16="http://schemas.microsoft.com/office/drawing/2014/main" id="{BDEE6976-B473-9E74-BF7C-89FFEC53E382}"/>
              </a:ext>
            </a:extLst>
          </p:cNvPr>
          <p:cNvSpPr txBox="1">
            <a:spLocks/>
          </p:cNvSpPr>
          <p:nvPr/>
        </p:nvSpPr>
        <p:spPr>
          <a:xfrm>
            <a:off x="526473" y="5495742"/>
            <a:ext cx="6265308" cy="9878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Analista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de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datos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para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el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NRAO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Virginia con ALMA (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en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Chile)</a:t>
            </a:r>
          </a:p>
        </p:txBody>
      </p:sp>
      <p:pic>
        <p:nvPicPr>
          <p:cNvPr id="22" name="Picture 21" descr="A large array of satellite dishes&#10;&#10;AI-generated content may be incorrect.">
            <a:extLst>
              <a:ext uri="{FF2B5EF4-FFF2-40B4-BE49-F238E27FC236}">
                <a16:creationId xmlns:a16="http://schemas.microsoft.com/office/drawing/2014/main" id="{6C8A51F6-CE00-5EFC-B285-34AFCCAE90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220" y="3529610"/>
            <a:ext cx="5120140" cy="2880079"/>
          </a:xfrm>
          <a:prstGeom prst="rect">
            <a:avLst/>
          </a:prstGeom>
        </p:spPr>
      </p:pic>
      <p:pic>
        <p:nvPicPr>
          <p:cNvPr id="24" name="Picture 23" descr="A blue and white logo&#10;&#10;AI-generated content may be incorrect.">
            <a:extLst>
              <a:ext uri="{FF2B5EF4-FFF2-40B4-BE49-F238E27FC236}">
                <a16:creationId xmlns:a16="http://schemas.microsoft.com/office/drawing/2014/main" id="{E894AEBD-CE66-4127-7EA7-3FC22E230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62" y="254000"/>
            <a:ext cx="3175000" cy="3175000"/>
          </a:xfrm>
          <a:prstGeom prst="rect">
            <a:avLst/>
          </a:prstGeom>
        </p:spPr>
      </p:pic>
      <p:pic>
        <p:nvPicPr>
          <p:cNvPr id="26" name="Picture 25" descr="A logo with stars and a satellite dish&#10;&#10;AI-generated content may be incorrect.">
            <a:extLst>
              <a:ext uri="{FF2B5EF4-FFF2-40B4-BE49-F238E27FC236}">
                <a16:creationId xmlns:a16="http://schemas.microsoft.com/office/drawing/2014/main" id="{B19A94ED-695D-715B-7726-AB37C09600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807" y="318490"/>
            <a:ext cx="2133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79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51ADA9-D816-F704-1AE8-E0DDF36B4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06965E-E2BF-64D9-07CC-C4B2A7C7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1-intro_numpy.ipynb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2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2F2C78-FE6D-F7C2-CBAC-D21A99D85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537" y="829857"/>
            <a:ext cx="4573858" cy="55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37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684C-C8A2-987D-6D0E-EA117063C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115B56-A72A-50A1-B7F4-E7B39B2D6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1-intro_numpy.ipynb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2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89EAA6-20F9-848C-EE09-4B4E7D564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550" y="1927908"/>
            <a:ext cx="69469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6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9E447-509A-5964-25CB-A0CFF2FDA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55EC6F-4DA3-22F7-0793-F2B914A85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1-intro_numpy.ipynb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2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13B1F-8F3E-94FB-62F3-F3C536E30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395" y="694481"/>
            <a:ext cx="6398197" cy="57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1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D5CC0-9DC1-DEF5-4576-8D9381784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021E79-926C-BFED-3C3D-D80CA095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1-intro_numpy.ipynb</a:t>
            </a:r>
            <a:br>
              <a:rPr lang="en-US" dirty="0">
                <a:latin typeface="Cambria" panose="02040503050406030204" pitchFamily="18" charset="0"/>
              </a:rPr>
            </a:br>
            <a:r>
              <a:rPr lang="en-US" dirty="0" err="1">
                <a:latin typeface="Cambria" panose="02040503050406030204" pitchFamily="18" charset="0"/>
              </a:rPr>
              <a:t>Ejercisio</a:t>
            </a:r>
            <a:r>
              <a:rPr lang="en-US" dirty="0">
                <a:latin typeface="Cambria" panose="02040503050406030204" pitchFamily="18" charset="0"/>
              </a:rPr>
              <a:t> 3 – </a:t>
            </a:r>
            <a:r>
              <a:rPr lang="en-US" dirty="0" err="1">
                <a:latin typeface="Cambria" panose="02040503050406030204" pitchFamily="18" charset="0"/>
              </a:rPr>
              <a:t>solución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A5B43-2618-E3F8-B770-BCB3EC963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650" y="2424253"/>
            <a:ext cx="5134699" cy="30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91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6C386-A94C-097B-A217-F375D9EED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197E20BF-0414-9C44-F810-4090385898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A79DC69E-2840-36BB-BA40-301274F23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6473" y="499226"/>
            <a:ext cx="4387273" cy="987829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¿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Quién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soy?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4D9EB55-E29E-CBCD-0608-C6C2ADE7FB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6473" y="1959750"/>
            <a:ext cx="5394038" cy="1676079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Originario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de Gainesville, Texas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Estudié en Texas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State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University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 – San Marcos, Texas</a:t>
            </a:r>
          </a:p>
        </p:txBody>
      </p:sp>
      <p:pic>
        <p:nvPicPr>
          <p:cNvPr id="9" name="Picture 8" descr="A map of the state of texas&#10;&#10;AI-generated content may be incorrect.">
            <a:extLst>
              <a:ext uri="{FF2B5EF4-FFF2-40B4-BE49-F238E27FC236}">
                <a16:creationId xmlns:a16="http://schemas.microsoft.com/office/drawing/2014/main" id="{E5DB12A5-71B8-8D3F-553F-1C3C8E5D0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076" y="1625270"/>
            <a:ext cx="4297949" cy="3607459"/>
          </a:xfrm>
          <a:prstGeom prst="rect">
            <a:avLst/>
          </a:prstGeom>
        </p:spPr>
      </p:pic>
      <p:sp>
        <p:nvSpPr>
          <p:cNvPr id="12" name="Subtitle 7">
            <a:extLst>
              <a:ext uri="{FF2B5EF4-FFF2-40B4-BE49-F238E27FC236}">
                <a16:creationId xmlns:a16="http://schemas.microsoft.com/office/drawing/2014/main" id="{F96739A0-EBAF-20CB-4AC3-6A0E7BE25C2E}"/>
              </a:ext>
            </a:extLst>
          </p:cNvPr>
          <p:cNvSpPr txBox="1">
            <a:spLocks/>
          </p:cNvSpPr>
          <p:nvPr/>
        </p:nvSpPr>
        <p:spPr>
          <a:xfrm>
            <a:off x="595373" y="3657761"/>
            <a:ext cx="5394038" cy="16760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Mis padres son de El Salvador: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Mamá de San Pedro Masahuat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Papá de </a:t>
            </a:r>
            <a:r>
              <a:rPr lang="es-E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Uluazapa</a:t>
            </a:r>
            <a:endParaRPr lang="es-ES" sz="24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s-E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07171-3512-DF71-BA19-DD5BAC505E35}"/>
              </a:ext>
            </a:extLst>
          </p:cNvPr>
          <p:cNvCxnSpPr>
            <a:cxnSpLocks/>
          </p:cNvCxnSpPr>
          <p:nvPr/>
        </p:nvCxnSpPr>
        <p:spPr>
          <a:xfrm>
            <a:off x="5126925" y="2133601"/>
            <a:ext cx="4768189" cy="587828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395F188-427E-A90B-43FA-6D12BCDFF4FB}"/>
              </a:ext>
            </a:extLst>
          </p:cNvPr>
          <p:cNvCxnSpPr>
            <a:cxnSpLocks/>
          </p:cNvCxnSpPr>
          <p:nvPr/>
        </p:nvCxnSpPr>
        <p:spPr>
          <a:xfrm>
            <a:off x="2895353" y="3200239"/>
            <a:ext cx="6858247" cy="60944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799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s-ES" dirty="0">
                <a:latin typeface="Cambria" panose="02040503050406030204" pitchFamily="18" charset="0"/>
                <a:ea typeface="Cambria" panose="02040503050406030204" pitchFamily="18" charset="0"/>
              </a:rPr>
              <a:t>Objetivo: Desarrollar un entendimiento básico de conceptos fundamentales de computación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Establecer la importancia y utilidad del análisis computacional a los campos de 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Introducir herramientas y conceptos básicos analíticos</a:t>
            </a:r>
          </a:p>
          <a:p>
            <a:pPr marL="971550" lvl="1" indent="-285750"/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Variables, tipos de datos, y estructuras de control (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if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for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Explorar paquetes de Python (pandas,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scipy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numpy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matplotlib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s-E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statsmodels</a:t>
            </a:r>
            <a:r>
              <a:rPr lang="es-ES" sz="2400" dirty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s-ES" dirty="0">
                <a:latin typeface="Cambria" panose="02040503050406030204" pitchFamily="18" charset="0"/>
                <a:ea typeface="Cambria" panose="02040503050406030204" pitchFamily="18" charset="0"/>
              </a:rPr>
              <a:t>Importancia y utilidad del análisis computacional a los campos de STEM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FFFC2-3E8E-1EDD-E1B9-808B4A1E0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DF6D9-4779-598A-59BE-EF05C0CC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¿</a:t>
            </a:r>
            <a:r>
              <a:rPr lang="en-US" dirty="0" err="1">
                <a:latin typeface="Cambria" panose="02040503050406030204" pitchFamily="18" charset="0"/>
              </a:rPr>
              <a:t>Qué</a:t>
            </a:r>
            <a:r>
              <a:rPr lang="en-US" dirty="0">
                <a:latin typeface="Cambria" panose="02040503050406030204" pitchFamily="18" charset="0"/>
              </a:rPr>
              <a:t> es </a:t>
            </a:r>
            <a:r>
              <a:rPr lang="en-US" dirty="0" err="1">
                <a:latin typeface="Cambria" panose="02040503050406030204" pitchFamily="18" charset="0"/>
              </a:rPr>
              <a:t>el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Análisis</a:t>
            </a:r>
            <a:r>
              <a:rPr lang="en-US" dirty="0">
                <a:latin typeface="Cambria" panose="02040503050406030204" pitchFamily="18" charset="0"/>
              </a:rPr>
              <a:t> de Datos?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AEB9324-9267-E41D-06E1-E8D98637575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13359" y="2097175"/>
            <a:ext cx="11227781" cy="399565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>
                <a:latin typeface="Cambria" panose="02040503050406030204" pitchFamily="18" charset="0"/>
              </a:rPr>
              <a:t>Es </a:t>
            </a:r>
            <a:r>
              <a:rPr lang="en-US" sz="4000" dirty="0" err="1">
                <a:latin typeface="Cambria" panose="02040503050406030204" pitchFamily="18" charset="0"/>
              </a:rPr>
              <a:t>el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uso</a:t>
            </a:r>
            <a:r>
              <a:rPr lang="en-US" sz="4000" dirty="0">
                <a:latin typeface="Cambria" panose="02040503050406030204" pitchFamily="18" charset="0"/>
              </a:rPr>
              <a:t> de </a:t>
            </a:r>
            <a:r>
              <a:rPr lang="en-US" sz="4000" dirty="0" err="1">
                <a:latin typeface="Cambria" panose="02040503050406030204" pitchFamily="18" charset="0"/>
              </a:rPr>
              <a:t>métodos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numéricos</a:t>
            </a:r>
            <a:r>
              <a:rPr lang="en-US" sz="4000" dirty="0">
                <a:latin typeface="Cambria" panose="02040503050406030204" pitchFamily="18" charset="0"/>
              </a:rPr>
              <a:t>, </a:t>
            </a:r>
            <a:r>
              <a:rPr lang="en-US" sz="4000" dirty="0" err="1">
                <a:latin typeface="Cambria" panose="02040503050406030204" pitchFamily="18" charset="0"/>
              </a:rPr>
              <a:t>algoritmos</a:t>
            </a:r>
            <a:r>
              <a:rPr lang="en-US" sz="4000" dirty="0">
                <a:latin typeface="Cambria" panose="02040503050406030204" pitchFamily="18" charset="0"/>
              </a:rPr>
              <a:t> y </a:t>
            </a:r>
            <a:r>
              <a:rPr lang="en-US" sz="4000" dirty="0" err="1">
                <a:latin typeface="Cambria" panose="02040503050406030204" pitchFamily="18" charset="0"/>
              </a:rPr>
              <a:t>programación</a:t>
            </a:r>
            <a:r>
              <a:rPr lang="en-US" sz="4000" dirty="0">
                <a:latin typeface="Cambria" panose="02040503050406030204" pitchFamily="18" charset="0"/>
              </a:rPr>
              <a:t> para </a:t>
            </a:r>
            <a:r>
              <a:rPr lang="en-US" sz="4000" dirty="0" err="1">
                <a:latin typeface="Cambria" panose="02040503050406030204" pitchFamily="18" charset="0"/>
              </a:rPr>
              <a:t>analizar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fenómenos</a:t>
            </a:r>
            <a:r>
              <a:rPr lang="en-US" sz="4000" dirty="0">
                <a:latin typeface="Cambria" panose="02040503050406030204" pitchFamily="18" charset="0"/>
              </a:rPr>
              <a:t> o resolver </a:t>
            </a:r>
            <a:r>
              <a:rPr lang="en-US" sz="4000" dirty="0" err="1">
                <a:latin typeface="Cambria" panose="02040503050406030204" pitchFamily="18" charset="0"/>
              </a:rPr>
              <a:t>problemas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mediante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el</a:t>
            </a:r>
            <a:r>
              <a:rPr lang="en-US" sz="4000" dirty="0">
                <a:latin typeface="Cambria" panose="02040503050406030204" pitchFamily="18" charset="0"/>
              </a:rPr>
              <a:t> </a:t>
            </a:r>
            <a:r>
              <a:rPr lang="en-US" sz="4000" dirty="0" err="1">
                <a:latin typeface="Cambria" panose="02040503050406030204" pitchFamily="18" charset="0"/>
              </a:rPr>
              <a:t>uso</a:t>
            </a:r>
            <a:r>
              <a:rPr lang="en-US" sz="4000" dirty="0">
                <a:latin typeface="Cambria" panose="02040503050406030204" pitchFamily="18" charset="0"/>
              </a:rPr>
              <a:t> de </a:t>
            </a:r>
            <a:r>
              <a:rPr lang="en-US" sz="4000" dirty="0" err="1">
                <a:latin typeface="Cambria" panose="02040503050406030204" pitchFamily="18" charset="0"/>
              </a:rPr>
              <a:t>computadoras</a:t>
            </a:r>
            <a:r>
              <a:rPr lang="en-US" sz="4000" dirty="0">
                <a:latin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053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1CF64-3155-22ED-E617-C5ED090F2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000CA7-F529-B629-8C41-151720E2E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2763000"/>
            <a:ext cx="11090274" cy="1332000"/>
          </a:xfrm>
        </p:spPr>
        <p:txBody>
          <a:bodyPr anchor="ctr"/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¿Por </a:t>
            </a:r>
            <a:r>
              <a:rPr lang="en-US" dirty="0" err="1">
                <a:latin typeface="Cambria" panose="02040503050406030204" pitchFamily="18" charset="0"/>
              </a:rPr>
              <a:t>Qué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Importa</a:t>
            </a:r>
            <a:r>
              <a:rPr lang="en-US" dirty="0">
                <a:latin typeface="Cambria" panose="02040503050406030204" pitchFamily="18" charset="0"/>
              </a:rPr>
              <a:t> </a:t>
            </a:r>
            <a:r>
              <a:rPr lang="en-US" dirty="0" err="1">
                <a:latin typeface="Cambria" panose="02040503050406030204" pitchFamily="18" charset="0"/>
              </a:rPr>
              <a:t>en</a:t>
            </a:r>
            <a:r>
              <a:rPr lang="en-US" dirty="0">
                <a:latin typeface="Cambria" panose="02040503050406030204" pitchFamily="18" charset="0"/>
              </a:rPr>
              <a:t> STEM?</a:t>
            </a:r>
          </a:p>
        </p:txBody>
      </p:sp>
    </p:spTree>
    <p:extLst>
      <p:ext uri="{BB962C8B-B14F-4D97-AF65-F5344CB8AC3E}">
        <p14:creationId xmlns:p14="http://schemas.microsoft.com/office/powerpoint/2010/main" val="3353266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41DD7-8A26-657F-A801-99F2C9A87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ainbow colored metal truss bridge&#10;&#10;AI-generated content may be incorrect.">
            <a:extLst>
              <a:ext uri="{FF2B5EF4-FFF2-40B4-BE49-F238E27FC236}">
                <a16:creationId xmlns:a16="http://schemas.microsoft.com/office/drawing/2014/main" id="{1D423D21-4FC4-E1D9-2F01-04B9F1741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98" y="286044"/>
            <a:ext cx="7465930" cy="46744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981744-EA64-8267-8374-82900D7B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Picture 15" descr="A car with a neon colored design&#10;&#10;AI-generated content may be incorrect.">
            <a:extLst>
              <a:ext uri="{FF2B5EF4-FFF2-40B4-BE49-F238E27FC236}">
                <a16:creationId xmlns:a16="http://schemas.microsoft.com/office/drawing/2014/main" id="{23F2D625-B786-9DF9-BA87-E8850CC47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288" y="3063728"/>
            <a:ext cx="6575914" cy="369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43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2FFDA-9649-161D-7C9F-4CD4C5CB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DCAC0-81B2-61D9-61E6-AB8EA4AF0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4EBA71-01B8-C2B0-8119-2213B6354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17" y="1513560"/>
            <a:ext cx="4159559" cy="3830875"/>
          </a:xfrm>
          <a:prstGeom prst="rect">
            <a:avLst/>
          </a:prstGeom>
        </p:spPr>
      </p:pic>
      <p:pic>
        <p:nvPicPr>
          <p:cNvPr id="3" name="Picture 2" descr="A diagram of a cell membrane&#10;&#10;AI-generated content may be incorrect.">
            <a:extLst>
              <a:ext uri="{FF2B5EF4-FFF2-40B4-BE49-F238E27FC236}">
                <a16:creationId xmlns:a16="http://schemas.microsoft.com/office/drawing/2014/main" id="{D5F79416-815A-24ED-16CF-A25F2D7FFE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14" y="1004892"/>
            <a:ext cx="6252341" cy="48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319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3DFloatVTI</Template>
  <TotalTime>13938</TotalTime>
  <Words>429</Words>
  <Application>Microsoft Macintosh PowerPoint</Application>
  <PresentationFormat>Widescreen</PresentationFormat>
  <Paragraphs>76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Cambria</vt:lpstr>
      <vt:lpstr>Gill Sans MT</vt:lpstr>
      <vt:lpstr>Walbaum Display</vt:lpstr>
      <vt:lpstr>3DFloatVTI</vt:lpstr>
      <vt:lpstr>InspiraSTEM 2025  Día 1: Introducción a la Analítica de Datos  23/07/2025</vt:lpstr>
      <vt:lpstr>¿Quién soy?</vt:lpstr>
      <vt:lpstr>¿Quién soy?</vt:lpstr>
      <vt:lpstr> Objetivo: Desarrollar un entendimiento básico de conceptos fundamentales de computación</vt:lpstr>
      <vt:lpstr>Importancia y utilidad del análisis computacional a los campos de STEM</vt:lpstr>
      <vt:lpstr>¿Qué es el Análisis de Datos?</vt:lpstr>
      <vt:lpstr>¿Por Qué Importa en STEM?</vt:lpstr>
      <vt:lpstr>PowerPoint Presentation</vt:lpstr>
      <vt:lpstr>PowerPoint Presentation</vt:lpstr>
      <vt:lpstr>PowerPoint Presentation</vt:lpstr>
      <vt:lpstr>Introducir herramientas y conceptos básicos analíticos</vt:lpstr>
      <vt:lpstr>Github</vt:lpstr>
      <vt:lpstr>Github</vt:lpstr>
      <vt:lpstr>Estructura del Directorio</vt:lpstr>
      <vt:lpstr>Estructura del Directorio</vt:lpstr>
      <vt:lpstr>1-python_recap.ipynb Ejercisio 1 – solución</vt:lpstr>
      <vt:lpstr>1-python_recap.ipynb Ejercisio 2 – solución</vt:lpstr>
      <vt:lpstr>1-python_recap.ipynb Ejercisio 3 – solución</vt:lpstr>
      <vt:lpstr>1-intro_numpy.ipynb Ejercisio 1 – solución</vt:lpstr>
      <vt:lpstr>1-intro_numpy.ipynb Ejercisio 2 – solución</vt:lpstr>
      <vt:lpstr>1-intro_numpy.ipynb Ejercisio 2 – solución</vt:lpstr>
      <vt:lpstr>1-intro_numpy.ipynb Ejercisio 2 – solución</vt:lpstr>
      <vt:lpstr>1-intro_numpy.ipynb Ejercisio 3 – solución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Michael Sanchez</cp:lastModifiedBy>
  <cp:revision>73</cp:revision>
  <dcterms:created xsi:type="dcterms:W3CDTF">2023-12-19T21:03:45Z</dcterms:created>
  <dcterms:modified xsi:type="dcterms:W3CDTF">2025-07-24T00:43:42Z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